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4"/>
  </p:sldMasterIdLst>
  <p:notesMasterIdLst>
    <p:notesMasterId r:id="rId14"/>
  </p:notesMasterIdLst>
  <p:sldIdLst>
    <p:sldId id="2950" r:id="rId5"/>
    <p:sldId id="2951" r:id="rId6"/>
    <p:sldId id="2952" r:id="rId7"/>
    <p:sldId id="2953" r:id="rId8"/>
    <p:sldId id="2954" r:id="rId9"/>
    <p:sldId id="2955" r:id="rId10"/>
    <p:sldId id="2956" r:id="rId11"/>
    <p:sldId id="2957" r:id="rId12"/>
    <p:sldId id="2949" r:id="rId13"/>
  </p:sldIdLst>
  <p:sldSz cx="9144000" cy="5143500" type="screen16x9"/>
  <p:notesSz cx="6858000" cy="2543175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894">
          <p15:clr>
            <a:srgbClr val="A4A3A4"/>
          </p15:clr>
        </p15:guide>
        <p15:guide id="2" pos="286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3" roundtripDataSignature="AMtx7mh52feL5b2IsycOPZRg05mdll5I3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226" autoAdjust="0"/>
  </p:normalViewPr>
  <p:slideViewPr>
    <p:cSldViewPr snapToGrid="0">
      <p:cViewPr varScale="1">
        <p:scale>
          <a:sx n="104" d="100"/>
          <a:sy n="104" d="100"/>
        </p:scale>
        <p:origin x="331" y="72"/>
      </p:cViewPr>
      <p:guideLst>
        <p:guide orient="horz" pos="894"/>
        <p:guide pos="28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3" Type="http://schemas.openxmlformats.org/officeDocument/2006/relationships/customXml" Target="../customXml/item3.xml"/><Relationship Id="rId125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124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123" Type="http://customschemas.google.com/relationships/presentationmetadata" Target="meta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127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126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6fegDQPgps&amp;list=PLRsbF2sD7JVqPgMvdC-bARnJ9bALLIM3Q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ology.amis.nl/2019/11/11/the-state-of-java-developers-reflections-on-devoxx-2019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6fegDQPgps&amp;list=PLRsbF2sD7JVqPgMvdC-bARnJ9bALLIM3Q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FB967C-E8DF-AF4B-9B57-A68D256EEC90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7958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https://www.youtube.com/watch?v=J6fegDQPgps&amp;list=PLRsbF2sD7JVqPgMvdC-bARnJ9bALLIM3Q</a:t>
            </a:r>
            <a:r>
              <a:rPr lang="en-US" dirty="0"/>
              <a:t> 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nl-NL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43908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https://technology.amis.nl/2019/11/11/the-state-of-java-developers-reflections-on-devoxx-2019/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nl-NL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68115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https://www.youtube.com/watch?v=J6fegDQPgps&amp;list=PLRsbF2sD7JVqPgMvdC-bARnJ9bALLIM3Q</a:t>
            </a:r>
            <a:r>
              <a:rPr lang="en-US" dirty="0"/>
              <a:t> 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nl-NL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3151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rt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</p:spPr>
      </p:pic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0" y="810001"/>
            <a:ext cx="9144000" cy="3348000"/>
          </a:xfrm>
          <a:solidFill>
            <a:schemeClr val="bg1">
              <a:lumMod val="85000"/>
            </a:schemeClr>
          </a:solidFill>
        </p:spPr>
        <p:txBody>
          <a:bodyPr lIns="360000" tIns="251999" rIns="3960000" bIns="1080000" anchor="b" anchorCtr="0"/>
          <a:lstStyle>
            <a:lvl1pPr marL="0" indent="0" algn="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00000" y="1548000"/>
            <a:ext cx="3024000" cy="3024000"/>
          </a:xfrm>
          <a:solidFill>
            <a:schemeClr val="tx2"/>
          </a:solidFill>
        </p:spPr>
        <p:txBody>
          <a:bodyPr lIns="90000" tIns="90000" rIns="72000" bIns="72000" anchor="t" anchorCtr="0"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TO EDIT MASTER 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00" y="108000"/>
            <a:ext cx="2880360" cy="64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64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met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812800"/>
            <a:ext cx="9144000" cy="335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noProof="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1" y="1115999"/>
            <a:ext cx="7703999" cy="1944000"/>
          </a:xfrm>
        </p:spPr>
        <p:txBody>
          <a:bodyPr anchor="t" anchorCtr="0"/>
          <a:lstStyle>
            <a:lvl1pPr>
              <a:lnSpc>
                <a:spcPct val="105000"/>
              </a:lnSpc>
              <a:defRPr sz="3000"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Code Cafe Online - 4th May 2020</a:t>
            </a:r>
            <a:endParaRPr lang="nl-NL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12000" y="3096038"/>
            <a:ext cx="1512000" cy="1512000"/>
          </a:xfrm>
          <a:solidFill>
            <a:schemeClr val="bg1">
              <a:lumMod val="85000"/>
            </a:schemeClr>
          </a:solidFill>
        </p:spPr>
        <p:txBody>
          <a:bodyPr lIns="360000" tIns="360000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nl-NL" noProof="0" dirty="0"/>
              <a:t>Foto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00" y="108000"/>
            <a:ext cx="2880360" cy="64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216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810000"/>
            <a:ext cx="9144000" cy="351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88000"/>
            <a:ext cx="6623999" cy="503999"/>
          </a:xfrm>
        </p:spPr>
        <p:txBody>
          <a:bodyPr anchor="ctr" anchorCtr="0"/>
          <a:lstStyle>
            <a:lvl1pPr>
              <a:defRPr sz="1800"/>
            </a:lvl1pPr>
          </a:lstStyle>
          <a:p>
            <a:r>
              <a:rPr lang="nl-NL" dirty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900001"/>
            <a:ext cx="3744000" cy="3401999"/>
          </a:xfrm>
        </p:spPr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644000" y="810001"/>
            <a:ext cx="4500000" cy="3510000"/>
          </a:xfrm>
          <a:solidFill>
            <a:schemeClr val="bg1">
              <a:lumMod val="85000"/>
            </a:schemeClr>
          </a:solidFill>
        </p:spPr>
        <p:txBody>
          <a:bodyPr lIns="360000" tIns="251999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395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m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4644000" y="810000"/>
            <a:ext cx="4500000" cy="351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810000"/>
            <a:ext cx="4644000" cy="351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88000"/>
            <a:ext cx="6623999" cy="503999"/>
          </a:xfrm>
        </p:spPr>
        <p:txBody>
          <a:bodyPr anchor="ctr" anchorCtr="0"/>
          <a:lstStyle>
            <a:lvl1pPr>
              <a:defRPr sz="1800"/>
            </a:lvl1pPr>
          </a:lstStyle>
          <a:p>
            <a:r>
              <a:rPr lang="nl-NL" dirty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900001"/>
            <a:ext cx="3744000" cy="3401999"/>
          </a:xfrm>
        </p:spPr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644000" y="810001"/>
            <a:ext cx="4500000" cy="3510000"/>
          </a:xfrm>
          <a:noFill/>
        </p:spPr>
        <p:txBody>
          <a:bodyPr lIns="360000" tIns="360000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231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812798"/>
            <a:ext cx="9144000" cy="351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88000"/>
            <a:ext cx="6623999" cy="503999"/>
          </a:xfrm>
        </p:spPr>
        <p:txBody>
          <a:bodyPr anchor="ctr" anchorCtr="0"/>
          <a:lstStyle>
            <a:lvl1pPr>
              <a:defRPr sz="1800"/>
            </a:lvl1pPr>
          </a:lstStyle>
          <a:p>
            <a:r>
              <a:rPr lang="nl-NL" dirty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998" y="900001"/>
            <a:ext cx="5940000" cy="3401999"/>
          </a:xfrm>
        </p:spPr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6840000" y="810001"/>
            <a:ext cx="2304000" cy="3510000"/>
          </a:xfrm>
          <a:solidFill>
            <a:schemeClr val="bg1">
              <a:lumMod val="85000"/>
            </a:schemeClr>
          </a:solidFill>
        </p:spPr>
        <p:txBody>
          <a:bodyPr lIns="360000" tIns="360000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4882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719999" y="288000"/>
            <a:ext cx="6624000" cy="504000"/>
          </a:xfrm>
        </p:spPr>
        <p:txBody>
          <a:bodyPr/>
          <a:lstStyle/>
          <a:p>
            <a:r>
              <a:rPr lang="nl-NL" dirty="0"/>
              <a:t>TITELSTIJL VAN MODEL BEWERKEN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810001"/>
            <a:ext cx="9144000" cy="3510000"/>
          </a:xfrm>
          <a:solidFill>
            <a:schemeClr val="bg1">
              <a:lumMod val="85000"/>
            </a:schemeClr>
          </a:solidFill>
        </p:spPr>
        <p:txBody>
          <a:bodyPr lIns="360000" tIns="251999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807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TANDAARD ALLEEN TITE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5606" y="444793"/>
            <a:ext cx="6793581" cy="709957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2847" baseline="0"/>
            </a:lvl1pPr>
          </a:lstStyle>
          <a:p>
            <a:r>
              <a:rPr lang="en-US" dirty="0" err="1"/>
              <a:t>Plaats</a:t>
            </a:r>
            <a:r>
              <a:rPr lang="en-US" dirty="0"/>
              <a:t> </a:t>
            </a:r>
            <a:r>
              <a:rPr lang="en-US" dirty="0" err="1"/>
              <a:t>titel</a:t>
            </a:r>
            <a:r>
              <a:rPr lang="en-US" dirty="0"/>
              <a:t> </a:t>
            </a:r>
            <a:r>
              <a:rPr lang="en-US" dirty="0" err="1"/>
              <a:t>hier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12904"/>
            <a:ext cx="9144000" cy="1305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256" y="4632834"/>
            <a:ext cx="989485" cy="3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0445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2546-231D-475C-B5EC-5D48B791FE2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84204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BLANCO BULLET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5606" y="444793"/>
            <a:ext cx="6793581" cy="709957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2847" baseline="0"/>
            </a:lvl1pPr>
          </a:lstStyle>
          <a:p>
            <a:r>
              <a:rPr lang="en-US" dirty="0" err="1"/>
              <a:t>Plaats</a:t>
            </a:r>
            <a:r>
              <a:rPr lang="en-US" dirty="0"/>
              <a:t> </a:t>
            </a:r>
            <a:r>
              <a:rPr lang="en-US" dirty="0" err="1"/>
              <a:t>titel</a:t>
            </a:r>
            <a:r>
              <a:rPr lang="en-US" dirty="0"/>
              <a:t> </a:t>
            </a:r>
            <a:r>
              <a:rPr lang="en-US" dirty="0" err="1"/>
              <a:t>hier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003066" y="1400615"/>
            <a:ext cx="6306120" cy="29903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256" y="4632834"/>
            <a:ext cx="989485" cy="3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5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</p:spPr>
      </p:pic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0" y="810001"/>
            <a:ext cx="9144000" cy="3348000"/>
          </a:xfrm>
          <a:solidFill>
            <a:schemeClr val="bg1">
              <a:lumMod val="85000"/>
            </a:schemeClr>
          </a:solidFill>
        </p:spPr>
        <p:txBody>
          <a:bodyPr lIns="360000" tIns="251999" rIns="3960000" bIns="1080000" anchor="b" anchorCtr="0"/>
          <a:lstStyle>
            <a:lvl1pPr marL="0" indent="0" algn="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00000" y="1548000"/>
            <a:ext cx="3024000" cy="3024000"/>
          </a:xfrm>
          <a:solidFill>
            <a:schemeClr val="tx2"/>
          </a:solidFill>
        </p:spPr>
        <p:txBody>
          <a:bodyPr lIns="90000" tIns="90000" rIns="72000" bIns="72000" anchor="t" anchorCtr="0"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TO EDIT MASTER 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00" y="108000"/>
            <a:ext cx="2880360" cy="649224"/>
          </a:xfrm>
          <a:prstGeom prst="rect">
            <a:avLst/>
          </a:prstGeom>
        </p:spPr>
      </p:pic>
      <p:sp>
        <p:nvSpPr>
          <p:cNvPr id="14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719998" y="1080000"/>
            <a:ext cx="4464000" cy="1512000"/>
          </a:xfrm>
        </p:spPr>
        <p:txBody>
          <a:bodyPr anchor="t" anchorCtr="0"/>
          <a:lstStyle>
            <a:lvl1pPr marL="0" indent="0">
              <a:lnSpc>
                <a:spcPct val="85000"/>
              </a:lnSpc>
              <a:buNone/>
              <a:defRPr sz="40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0440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spre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1" y="810001"/>
            <a:ext cx="9143999" cy="3348000"/>
          </a:xfrm>
          <a:solidFill>
            <a:schemeClr val="bg1">
              <a:lumMod val="85000"/>
            </a:schemeClr>
          </a:solidFill>
        </p:spPr>
        <p:txBody>
          <a:bodyPr lIns="360000" tIns="251999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00000" y="1548000"/>
            <a:ext cx="3024000" cy="3024000"/>
          </a:xfrm>
          <a:solidFill>
            <a:schemeClr val="tx2"/>
          </a:solidFill>
        </p:spPr>
        <p:txBody>
          <a:bodyPr lIns="90000" tIns="90000" rIns="72000" bIns="72000" anchor="t" anchorCtr="0"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90000" y="4157999"/>
            <a:ext cx="2880000" cy="322017"/>
          </a:xfrm>
        </p:spPr>
        <p:txBody>
          <a:bodyPr anchor="b" anchorCtr="0"/>
          <a:lstStyle>
            <a:lvl1pPr marL="0" indent="0" algn="l">
              <a:lnSpc>
                <a:spcPct val="11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00" y="108000"/>
            <a:ext cx="2880360" cy="649224"/>
          </a:xfrm>
          <a:prstGeom prst="rect">
            <a:avLst/>
          </a:prstGeom>
        </p:spPr>
      </p:pic>
      <p:sp>
        <p:nvSpPr>
          <p:cNvPr id="12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5490000" y="3437998"/>
            <a:ext cx="720000" cy="720000"/>
          </a:xfrm>
          <a:solidFill>
            <a:schemeClr val="bg1">
              <a:lumMod val="85000"/>
            </a:schemeClr>
          </a:solidFill>
        </p:spPr>
        <p:txBody>
          <a:bodyPr lIns="360000" tIns="251999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293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kop en opsomm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l-NL" dirty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3" y="1224000"/>
            <a:ext cx="6623999" cy="3491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ext Placeholder 2"/>
          <p:cNvSpPr>
            <a:spLocks noGrp="1"/>
          </p:cNvSpPr>
          <p:nvPr>
            <p:ph type="body" idx="13"/>
          </p:nvPr>
        </p:nvSpPr>
        <p:spPr>
          <a:xfrm>
            <a:off x="719998" y="936000"/>
            <a:ext cx="6623999" cy="288000"/>
          </a:xfrm>
        </p:spPr>
        <p:txBody>
          <a:bodyPr anchor="t" anchorCtr="0"/>
          <a:lstStyle>
            <a:lvl1pPr marL="0" indent="0">
              <a:buNone/>
              <a:defRPr sz="15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4179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psomm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l-NL" dirty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3" y="936000"/>
            <a:ext cx="6623999" cy="378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0385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5399005" y="1548000"/>
            <a:ext cx="3024000" cy="3024000"/>
          </a:xfrm>
          <a:solidFill>
            <a:schemeClr val="tx2"/>
          </a:solidFill>
        </p:spPr>
        <p:txBody>
          <a:bodyPr lIns="90000" tIns="90000" rIns="72000" bIns="72000" anchor="t" anchorCtr="0"/>
          <a:lstStyle>
            <a:lvl1pPr marL="0" indent="0">
              <a:lnSpc>
                <a:spcPct val="85000"/>
              </a:lnSpc>
              <a:buNone/>
              <a:defRPr sz="28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l-NL" dirty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3" y="936000"/>
            <a:ext cx="4464000" cy="378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Subtitle 2"/>
          <p:cNvSpPr>
            <a:spLocks noGrp="1"/>
          </p:cNvSpPr>
          <p:nvPr>
            <p:ph type="subTitle" idx="13"/>
          </p:nvPr>
        </p:nvSpPr>
        <p:spPr>
          <a:xfrm>
            <a:off x="5490000" y="4157999"/>
            <a:ext cx="2880000" cy="322017"/>
          </a:xfrm>
        </p:spPr>
        <p:txBody>
          <a:bodyPr anchor="b" anchorCtr="0"/>
          <a:lstStyle>
            <a:lvl1pPr marL="0" indent="0" algn="l">
              <a:lnSpc>
                <a:spcPct val="11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22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9999" y="288000"/>
            <a:ext cx="6624000" cy="504000"/>
          </a:xfrm>
        </p:spPr>
        <p:txBody>
          <a:bodyPr/>
          <a:lstStyle/>
          <a:p>
            <a:r>
              <a:rPr lang="nl-NL" dirty="0"/>
              <a:t>TITELSTIJL VAN MODEL BEWERKEN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720003" y="1224000"/>
            <a:ext cx="3744993" cy="3491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3"/>
          </p:nvPr>
        </p:nvSpPr>
        <p:spPr>
          <a:xfrm>
            <a:off x="719998" y="936000"/>
            <a:ext cx="3744995" cy="288000"/>
          </a:xfrm>
        </p:spPr>
        <p:txBody>
          <a:bodyPr anchor="t" anchorCtr="0"/>
          <a:lstStyle>
            <a:lvl1pPr marL="0" indent="0">
              <a:buNone/>
              <a:defRPr sz="15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4"/>
          </p:nvPr>
        </p:nvSpPr>
        <p:spPr>
          <a:xfrm>
            <a:off x="4679007" y="1224000"/>
            <a:ext cx="3744993" cy="3491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5"/>
          </p:nvPr>
        </p:nvSpPr>
        <p:spPr>
          <a:xfrm>
            <a:off x="4679004" y="936000"/>
            <a:ext cx="3744995" cy="288000"/>
          </a:xfrm>
        </p:spPr>
        <p:txBody>
          <a:bodyPr anchor="t" anchorCtr="0"/>
          <a:lstStyle>
            <a:lvl1pPr marL="0" indent="0">
              <a:buNone/>
              <a:defRPr sz="15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4800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kolommen met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0000" y="792000"/>
            <a:ext cx="3744000" cy="1584000"/>
          </a:xfrm>
          <a:solidFill>
            <a:schemeClr val="bg1">
              <a:lumMod val="85000"/>
            </a:schemeClr>
          </a:solidFill>
        </p:spPr>
        <p:txBody>
          <a:bodyPr lIns="360000" tIns="360000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88000"/>
            <a:ext cx="6623999" cy="503999"/>
          </a:xfrm>
        </p:spPr>
        <p:txBody>
          <a:bodyPr anchor="ctr" anchorCtr="0"/>
          <a:lstStyle>
            <a:lvl1pPr>
              <a:defRPr sz="1800"/>
            </a:lvl1pPr>
          </a:lstStyle>
          <a:p>
            <a:r>
              <a:rPr lang="nl-NL" dirty="0"/>
              <a:t>TITELSTIJL VAN MODEL BEWERKEN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4680000" y="792000"/>
            <a:ext cx="3744000" cy="1584000"/>
          </a:xfrm>
          <a:solidFill>
            <a:schemeClr val="bg1">
              <a:lumMod val="85000"/>
            </a:schemeClr>
          </a:solidFill>
        </p:spPr>
        <p:txBody>
          <a:bodyPr lIns="360000" tIns="360000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720003" y="2700000"/>
            <a:ext cx="3743997" cy="2016000"/>
          </a:xfrm>
        </p:spPr>
        <p:txBody>
          <a:bodyPr/>
          <a:lstStyle>
            <a:lvl1pPr>
              <a:defRPr sz="13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6"/>
          </p:nvPr>
        </p:nvSpPr>
        <p:spPr>
          <a:xfrm>
            <a:off x="719998" y="2448000"/>
            <a:ext cx="3744000" cy="252000"/>
          </a:xfrm>
        </p:spPr>
        <p:txBody>
          <a:bodyPr anchor="t" anchorCtr="0"/>
          <a:lstStyle>
            <a:lvl1pPr marL="0" indent="0">
              <a:buNone/>
              <a:defRPr sz="13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7"/>
          </p:nvPr>
        </p:nvSpPr>
        <p:spPr>
          <a:xfrm>
            <a:off x="4680005" y="2700000"/>
            <a:ext cx="3743997" cy="2016000"/>
          </a:xfrm>
        </p:spPr>
        <p:txBody>
          <a:bodyPr/>
          <a:lstStyle>
            <a:lvl1pPr>
              <a:defRPr sz="13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8"/>
          </p:nvPr>
        </p:nvSpPr>
        <p:spPr>
          <a:xfrm>
            <a:off x="4680000" y="2448000"/>
            <a:ext cx="3744000" cy="252000"/>
          </a:xfrm>
        </p:spPr>
        <p:txBody>
          <a:bodyPr anchor="t" anchorCtr="0"/>
          <a:lstStyle>
            <a:lvl1pPr marL="0" indent="0">
              <a:buNone/>
              <a:defRPr sz="13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91322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812800"/>
            <a:ext cx="9144000" cy="335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noProof="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1" y="1115998"/>
            <a:ext cx="7703999" cy="2520000"/>
          </a:xfrm>
        </p:spPr>
        <p:txBody>
          <a:bodyPr anchor="t" anchorCtr="0"/>
          <a:lstStyle>
            <a:lvl1pPr>
              <a:lnSpc>
                <a:spcPct val="105000"/>
              </a:lnSpc>
              <a:defRPr sz="3000"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Code Cafe Online - 4th May 2020</a:t>
            </a:r>
            <a:endParaRPr lang="nl-NL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00" y="108000"/>
            <a:ext cx="2880360" cy="64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366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00" y="360000"/>
            <a:ext cx="1258824" cy="2865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  <a:blipFill>
            <a:blip r:embed="rId21">
              <a:alphaModFix amt="45000"/>
            </a:blip>
            <a:stretch>
              <a:fillRect/>
            </a:stretch>
          </a:blipFill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9999" y="288000"/>
            <a:ext cx="6624000" cy="504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nl-NL" dirty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3" y="936000"/>
            <a:ext cx="6623999" cy="37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44000" y="5004000"/>
            <a:ext cx="1224000" cy="1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600">
                <a:solidFill>
                  <a:schemeClr val="bg1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68000" y="5004000"/>
            <a:ext cx="3240000" cy="1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/>
              <a:t>Code Cafe Online - 4th May 2020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80000" y="5004000"/>
            <a:ext cx="144000" cy="1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600">
                <a:solidFill>
                  <a:schemeClr val="bg1"/>
                </a:solidFill>
              </a:defRPr>
            </a:lvl1pPr>
          </a:lstStyle>
          <a:p>
            <a:fld id="{14F1411D-0280-154F-AEAC-4C20B7AA46B2}" type="slidenum">
              <a:rPr lang="nl-NL" smtClean="0"/>
              <a:pPr/>
              <a:t>‹#›</a:t>
            </a:fld>
            <a:endParaRPr lang="nl-NL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244000" y="5004000"/>
            <a:ext cx="0" cy="9000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986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3" r:id="rId16"/>
    <p:sldLayoutId id="2147483694" r:id="rId17"/>
  </p:sldLayoutIdLst>
  <p:hf sldNum="0" hd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18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80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180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180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180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6fegDQPgps&amp;list=PLRsbF2sD7JVqPgMvdC-bARnJ9bALLIM3Q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5" Type="http://schemas.openxmlformats.org/officeDocument/2006/relationships/image" Target="../media/image3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idx="13"/>
          </p:nvPr>
        </p:nvSpPr>
        <p:spPr>
          <a:xfrm>
            <a:off x="11703" y="810001"/>
            <a:ext cx="9144000" cy="3348000"/>
          </a:xfrm>
        </p:spPr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399999" y="1548000"/>
            <a:ext cx="3240087" cy="3024000"/>
          </a:xfrm>
        </p:spPr>
        <p:txBody>
          <a:bodyPr/>
          <a:lstStyle/>
          <a:p>
            <a:r>
              <a:rPr lang="en-US" sz="2400" b="0" dirty="0"/>
              <a:t>Code Café Online</a:t>
            </a:r>
            <a:br>
              <a:rPr lang="en-US" sz="2400" b="0" dirty="0"/>
            </a:br>
            <a:br>
              <a:rPr lang="en-US" sz="2400" b="0" dirty="0"/>
            </a:br>
            <a:br>
              <a:rPr lang="en-US" sz="2400" b="0" dirty="0"/>
            </a:br>
            <a:br>
              <a:rPr lang="en-US" sz="2400" b="0" dirty="0"/>
            </a:br>
            <a:r>
              <a:rPr lang="en-US" sz="2400" b="0" dirty="0" err="1"/>
              <a:t>DBeaver</a:t>
            </a:r>
            <a:br>
              <a:rPr lang="en-US" sz="2400" b="0" dirty="0"/>
            </a:br>
            <a:r>
              <a:rPr lang="en-US" sz="2400" b="0" dirty="0" err="1"/>
              <a:t>DirectPoll</a:t>
            </a:r>
            <a:br>
              <a:rPr lang="en-US" sz="2400" b="0" dirty="0"/>
            </a:br>
            <a:r>
              <a:rPr lang="en-US" sz="2400" b="0" dirty="0" err="1"/>
              <a:t>Devoxx</a:t>
            </a:r>
            <a:br>
              <a:rPr lang="en-US" sz="2400" b="0" dirty="0"/>
            </a:br>
            <a:r>
              <a:rPr lang="en-US" sz="2400" b="0" dirty="0"/>
              <a:t>Windows Sandbox</a:t>
            </a:r>
            <a:endParaRPr lang="nl-NL" sz="2400" b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5761038" y="5003800"/>
            <a:ext cx="3240087" cy="107950"/>
          </a:xfrm>
        </p:spPr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Code Cafe Online - 4th May 2020</a:t>
            </a:r>
            <a:endParaRPr kumimoji="0" lang="nl-NL" sz="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A583E5-94C1-47EB-AF31-7B55BC9DD257}"/>
              </a:ext>
            </a:extLst>
          </p:cNvPr>
          <p:cNvSpPr txBox="1"/>
          <p:nvPr/>
        </p:nvSpPr>
        <p:spPr>
          <a:xfrm>
            <a:off x="78658" y="4345313"/>
            <a:ext cx="2922338" cy="4154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350" b="1" kern="1200" dirty="0">
                <a:ea typeface="+mn-ea"/>
                <a:cs typeface="+mn-cs"/>
              </a:rPr>
              <a:t>Code Café Online</a:t>
            </a:r>
            <a:r>
              <a:rPr kumimoji="0" lang="nl-NL" sz="135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- 4 </a:t>
            </a:r>
            <a:r>
              <a:rPr lang="nl-NL" sz="1350" b="1" kern="1200" dirty="0">
                <a:ea typeface="+mn-ea"/>
                <a:cs typeface="+mn-cs"/>
              </a:rPr>
              <a:t>M</a:t>
            </a:r>
            <a:r>
              <a:rPr kumimoji="0" lang="nl-NL" sz="135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ay</a:t>
            </a:r>
            <a:r>
              <a:rPr kumimoji="0" lang="nl-NL" sz="135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2020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35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Henk </a:t>
            </a:r>
            <a:r>
              <a:rPr lang="nl-NL" sz="1350" b="1" kern="1200" dirty="0">
                <a:ea typeface="+mn-ea"/>
                <a:cs typeface="+mn-cs"/>
              </a:rPr>
              <a:t>Jan van Wijk &amp; </a:t>
            </a:r>
            <a:r>
              <a:rPr kumimoji="0" lang="nl-NL" sz="135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Lucas Jellema</a:t>
            </a:r>
            <a:endParaRPr kumimoji="0" lang="nl-NL" sz="13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53" name="Picture 2" descr="image">
            <a:extLst>
              <a:ext uri="{FF2B5EF4-FFF2-40B4-BE49-F238E27FC236}">
                <a16:creationId xmlns:a16="http://schemas.microsoft.com/office/drawing/2014/main" id="{FAA0F421-53B7-4B2A-9D0B-C4C6174F5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42" y="2848177"/>
            <a:ext cx="2426109" cy="11326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46ED5399-64DD-410B-8751-6D19C5824D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7303" y="3079750"/>
            <a:ext cx="1607083" cy="856834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0A22F017-A988-427A-8430-4A4B2CCA49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5750" y="2342460"/>
            <a:ext cx="1684166" cy="304826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7336159F-437F-4E62-BA85-ECCC83891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607" y="1071673"/>
            <a:ext cx="3352800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6414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9DD469-8E09-4F29-B5BC-33F0E55D2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DirectPoll</a:t>
            </a:r>
            <a:endParaRPr lang="en-NL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3D92DF-8ABE-453F-B38C-958BD76D7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Welke databases gebruik je?</a:t>
            </a:r>
          </a:p>
          <a:p>
            <a:endParaRPr lang="nl-NL" dirty="0"/>
          </a:p>
          <a:p>
            <a:r>
              <a:rPr lang="nl-NL" dirty="0"/>
              <a:t>Over welke onderwerpen zou je wel eens willen horen in Code </a:t>
            </a:r>
            <a:r>
              <a:rPr lang="nl-NL" dirty="0" err="1"/>
              <a:t>Cafe</a:t>
            </a:r>
            <a:endParaRPr lang="nl-NL" dirty="0"/>
          </a:p>
          <a:p>
            <a:pPr lvl="1"/>
            <a:r>
              <a:rPr lang="nl-NL" dirty="0"/>
              <a:t>Categorieën</a:t>
            </a:r>
          </a:p>
          <a:p>
            <a:pPr lvl="1"/>
            <a:r>
              <a:rPr lang="nl-NL" dirty="0"/>
              <a:t>Concrete tools</a:t>
            </a:r>
          </a:p>
          <a:p>
            <a:r>
              <a:rPr lang="nl-NL" dirty="0"/>
              <a:t>Je eigen betrokkenheid</a:t>
            </a:r>
          </a:p>
          <a:p>
            <a:pPr lvl="1"/>
            <a:r>
              <a:rPr lang="nl-NL" dirty="0"/>
              <a:t>Meedoen</a:t>
            </a:r>
          </a:p>
          <a:p>
            <a:pPr lvl="1"/>
            <a:r>
              <a:rPr lang="nl-NL" dirty="0"/>
              <a:t>Onderwerpen voorstellen</a:t>
            </a:r>
          </a:p>
          <a:p>
            <a:pPr lvl="1"/>
            <a:r>
              <a:rPr lang="nl-NL" dirty="0"/>
              <a:t>Sprekers voorstellen</a:t>
            </a:r>
          </a:p>
          <a:p>
            <a:pPr lvl="1"/>
            <a:r>
              <a:rPr lang="nl-NL" dirty="0"/>
              <a:t>Zelf een onderwerp bijdragen</a:t>
            </a:r>
          </a:p>
          <a:p>
            <a:pPr lvl="1"/>
            <a:r>
              <a:rPr lang="nl-NL" dirty="0"/>
              <a:t>Een onderwerp uitzoeken en </a:t>
            </a:r>
            <a:r>
              <a:rPr lang="nl-NL" dirty="0" err="1"/>
              <a:t>terugrapporteren</a:t>
            </a:r>
            <a:endParaRPr lang="nl-NL" dirty="0"/>
          </a:p>
          <a:p>
            <a:pPr lvl="1"/>
            <a:r>
              <a:rPr lang="nl-NL" dirty="0"/>
              <a:t>Meehelpen met logistiek</a:t>
            </a:r>
          </a:p>
          <a:p>
            <a:r>
              <a:rPr lang="nl-NL" dirty="0"/>
              <a:t>Frequentie?</a:t>
            </a:r>
          </a:p>
          <a:p>
            <a:pPr lvl="1"/>
            <a:r>
              <a:rPr lang="nl-NL" dirty="0"/>
              <a:t>Wekelijks, bi-</a:t>
            </a:r>
            <a:r>
              <a:rPr lang="nl-NL" dirty="0" err="1"/>
              <a:t>weekly</a:t>
            </a:r>
            <a:r>
              <a:rPr lang="nl-NL" dirty="0"/>
              <a:t>, tri-</a:t>
            </a:r>
            <a:r>
              <a:rPr lang="nl-NL" dirty="0" err="1"/>
              <a:t>weekly</a:t>
            </a:r>
            <a:r>
              <a:rPr lang="nl-NL" dirty="0"/>
              <a:t>, </a:t>
            </a:r>
            <a:r>
              <a:rPr lang="nl-NL" dirty="0" err="1"/>
              <a:t>monthly</a:t>
            </a:r>
            <a:endParaRPr lang="nl-NL" dirty="0"/>
          </a:p>
          <a:p>
            <a:r>
              <a:rPr lang="nl-NL" dirty="0" err="1"/>
              <a:t>Duration</a:t>
            </a:r>
            <a:endParaRPr lang="nl-NL" dirty="0"/>
          </a:p>
          <a:p>
            <a:pPr lvl="1"/>
            <a:r>
              <a:rPr lang="nl-NL" dirty="0"/>
              <a:t>45 min, 1 </a:t>
            </a:r>
            <a:r>
              <a:rPr lang="nl-NL" dirty="0" err="1"/>
              <a:t>hour</a:t>
            </a:r>
            <a:r>
              <a:rPr lang="nl-NL" dirty="0"/>
              <a:t>, 90 min, </a:t>
            </a:r>
            <a:r>
              <a:rPr lang="nl-NL" dirty="0" err="1"/>
              <a:t>two</a:t>
            </a:r>
            <a:r>
              <a:rPr lang="nl-NL" dirty="0"/>
              <a:t> </a:t>
            </a:r>
            <a:r>
              <a:rPr lang="nl-NL" dirty="0" err="1"/>
              <a:t>hours</a:t>
            </a:r>
            <a:r>
              <a:rPr lang="nl-NL" dirty="0"/>
              <a:t> </a:t>
            </a:r>
            <a:endParaRPr lang="en-NL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8076426-6417-4262-A804-BD755CED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9215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9DD469-8E09-4F29-B5BC-33F0E55D2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Devoxx</a:t>
            </a:r>
            <a:endParaRPr lang="en-N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39A033F-D3A5-4202-A9C3-2E5739C87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3163"/>
            <a:ext cx="9144000" cy="473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9BA5A-E510-463E-B78A-D64F90C96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09835D4-9448-4C96-9407-1F94CEBDF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9743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9DD469-8E09-4F29-B5BC-33F0E55D2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Devoxx</a:t>
            </a:r>
            <a:r>
              <a:rPr lang="nl-NL" dirty="0"/>
              <a:t> Belgium 2019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1A5A28-56BC-43D4-A7B3-13A19F3A5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AC7BD1A7-8495-4112-ABBB-A4DB44C6C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714" y="792000"/>
            <a:ext cx="6715125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">
            <a:extLst>
              <a:ext uri="{FF2B5EF4-FFF2-40B4-BE49-F238E27FC236}">
                <a16:creationId xmlns:a16="http://schemas.microsoft.com/office/drawing/2014/main" id="{1365CF9F-A631-42F7-A7A4-6CE0B9ECA69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360" y="3409647"/>
            <a:ext cx="1929880" cy="1454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">
            <a:extLst>
              <a:ext uri="{FF2B5EF4-FFF2-40B4-BE49-F238E27FC236}">
                <a16:creationId xmlns:a16="http://schemas.microsoft.com/office/drawing/2014/main" id="{037B0B2E-A72D-44AC-ADB2-52FE0F371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286" y="3183476"/>
            <a:ext cx="1741279" cy="1672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28E291B7-B77A-47F9-A4C5-83057EF71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161" y="1205228"/>
            <a:ext cx="1868410" cy="1565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916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9DD469-8E09-4F29-B5BC-33F0E55D2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Devoxx</a:t>
            </a:r>
            <a:r>
              <a:rPr lang="nl-NL" dirty="0"/>
              <a:t> Belgium 2019</a:t>
            </a:r>
            <a:endParaRPr lang="en-NL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3D92DF-8ABE-453F-B38C-958BD76D7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Full Playlist on YouTube</a:t>
            </a:r>
          </a:p>
          <a:p>
            <a:pPr lvl="1"/>
            <a:r>
              <a:rPr lang="nl-NL" sz="900" dirty="0">
                <a:hlinkClick r:id="rId3"/>
              </a:rPr>
              <a:t>https://www.youtube.com/watch?v=J6fegDQPgps&amp;list=PLRsbF2sD7JVqPgMvdC-bARnJ9bALLIM3Q</a:t>
            </a:r>
            <a:r>
              <a:rPr lang="nl-NL" sz="900" dirty="0"/>
              <a:t> </a:t>
            </a:r>
          </a:p>
          <a:p>
            <a:pPr lvl="1"/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pPr marL="180000" lvl="1" indent="0">
              <a:buNone/>
            </a:pPr>
            <a:endParaRPr lang="nl-NL" dirty="0"/>
          </a:p>
          <a:p>
            <a:endParaRPr lang="nl-NL" dirty="0"/>
          </a:p>
          <a:p>
            <a:endParaRPr lang="en-NL" dirty="0"/>
          </a:p>
        </p:txBody>
      </p:sp>
      <p:pic>
        <p:nvPicPr>
          <p:cNvPr id="2" name="Picture 1">
            <a:hlinkClick r:id="rId3"/>
            <a:extLst>
              <a:ext uri="{FF2B5EF4-FFF2-40B4-BE49-F238E27FC236}">
                <a16:creationId xmlns:a16="http://schemas.microsoft.com/office/drawing/2014/main" id="{DA60DB16-25ED-473E-9641-C8DB5CAFF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7690" y="287999"/>
            <a:ext cx="3518735" cy="43075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CC85C7-483E-46A9-9432-5AD2B9E53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B8E965-1582-4503-BFD4-C7DC391140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575" y="2331315"/>
            <a:ext cx="4246812" cy="226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234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FA22-8BE8-452F-9BF0-7CB60A944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Devoxx</a:t>
            </a:r>
            <a:r>
              <a:rPr lang="nl-NL" dirty="0"/>
              <a:t> Belgium 2019</a:t>
            </a:r>
            <a:br>
              <a:rPr lang="nl-NL" dirty="0"/>
            </a:b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Watch?</a:t>
            </a:r>
            <a:endParaRPr lang="en-NL" dirty="0"/>
          </a:p>
        </p:txBody>
      </p:sp>
      <p:pic>
        <p:nvPicPr>
          <p:cNvPr id="6" name="Snagit_SNG82F">
            <a:extLst>
              <a:ext uri="{FF2B5EF4-FFF2-40B4-BE49-F238E27FC236}">
                <a16:creationId xmlns:a16="http://schemas.microsoft.com/office/drawing/2014/main" id="{31F3EC8F-15AE-412D-9AE2-ABABF93DBA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366" y="3309804"/>
            <a:ext cx="3269263" cy="55630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255AF8-BB93-4113-8F37-1EABEAE68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pic>
        <p:nvPicPr>
          <p:cNvPr id="12" name="Snagit_SNG838">
            <a:extLst>
              <a:ext uri="{FF2B5EF4-FFF2-40B4-BE49-F238E27FC236}">
                <a16:creationId xmlns:a16="http://schemas.microsoft.com/office/drawing/2014/main" id="{5563D185-FC1B-4750-A5FD-4EA3D82C2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9237" y="39644"/>
            <a:ext cx="3170195" cy="533446"/>
          </a:xfrm>
          <a:prstGeom prst="rect">
            <a:avLst/>
          </a:prstGeom>
        </p:spPr>
      </p:pic>
      <p:pic>
        <p:nvPicPr>
          <p:cNvPr id="18" name="Snagit_SNG804">
            <a:extLst>
              <a:ext uri="{FF2B5EF4-FFF2-40B4-BE49-F238E27FC236}">
                <a16:creationId xmlns:a16="http://schemas.microsoft.com/office/drawing/2014/main" id="{576FE7F5-AAD2-444F-87D9-A0ED50698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5629" y="3554736"/>
            <a:ext cx="2949196" cy="510584"/>
          </a:xfrm>
          <a:prstGeom prst="rect">
            <a:avLst/>
          </a:prstGeom>
        </p:spPr>
      </p:pic>
      <p:pic>
        <p:nvPicPr>
          <p:cNvPr id="22" name="Snagit_SNG817">
            <a:extLst>
              <a:ext uri="{FF2B5EF4-FFF2-40B4-BE49-F238E27FC236}">
                <a16:creationId xmlns:a16="http://schemas.microsoft.com/office/drawing/2014/main" id="{5CF62B1C-BF1F-4FA6-BD1B-A8C4E1459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4976" y="535626"/>
            <a:ext cx="3101609" cy="525826"/>
          </a:xfrm>
          <a:prstGeom prst="rect">
            <a:avLst/>
          </a:prstGeom>
        </p:spPr>
      </p:pic>
      <p:pic>
        <p:nvPicPr>
          <p:cNvPr id="24" name="Snagit_SNG81A">
            <a:extLst>
              <a:ext uri="{FF2B5EF4-FFF2-40B4-BE49-F238E27FC236}">
                <a16:creationId xmlns:a16="http://schemas.microsoft.com/office/drawing/2014/main" id="{86148370-A4D8-4153-98C7-E616A04DA6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395" y="2576059"/>
            <a:ext cx="3246401" cy="533446"/>
          </a:xfrm>
          <a:prstGeom prst="rect">
            <a:avLst/>
          </a:prstGeom>
        </p:spPr>
      </p:pic>
      <p:pic>
        <p:nvPicPr>
          <p:cNvPr id="26" name="Snagit_SNG81D">
            <a:extLst>
              <a:ext uri="{FF2B5EF4-FFF2-40B4-BE49-F238E27FC236}">
                <a16:creationId xmlns:a16="http://schemas.microsoft.com/office/drawing/2014/main" id="{8019795E-F14D-4257-8D3B-D3FADEABEE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48" y="3919172"/>
            <a:ext cx="3246401" cy="533446"/>
          </a:xfrm>
          <a:prstGeom prst="rect">
            <a:avLst/>
          </a:prstGeom>
        </p:spPr>
      </p:pic>
      <p:pic>
        <p:nvPicPr>
          <p:cNvPr id="28" name="Snagit_SNG81F">
            <a:extLst>
              <a:ext uri="{FF2B5EF4-FFF2-40B4-BE49-F238E27FC236}">
                <a16:creationId xmlns:a16="http://schemas.microsoft.com/office/drawing/2014/main" id="{AF865C32-CBBF-4976-AECE-A338BF472F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1264" y="2319248"/>
            <a:ext cx="3208298" cy="518205"/>
          </a:xfrm>
          <a:prstGeom prst="rect">
            <a:avLst/>
          </a:prstGeom>
        </p:spPr>
      </p:pic>
      <p:pic>
        <p:nvPicPr>
          <p:cNvPr id="30" name="Snagit_SNG821">
            <a:extLst>
              <a:ext uri="{FF2B5EF4-FFF2-40B4-BE49-F238E27FC236}">
                <a16:creationId xmlns:a16="http://schemas.microsoft.com/office/drawing/2014/main" id="{CEEE53EF-6291-4AB8-A919-4CDEC8DCC9B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1395" y="1748848"/>
            <a:ext cx="3238781" cy="525826"/>
          </a:xfrm>
          <a:prstGeom prst="rect">
            <a:avLst/>
          </a:prstGeom>
        </p:spPr>
      </p:pic>
      <p:pic>
        <p:nvPicPr>
          <p:cNvPr id="32" name="Snagit_SNG824">
            <a:extLst>
              <a:ext uri="{FF2B5EF4-FFF2-40B4-BE49-F238E27FC236}">
                <a16:creationId xmlns:a16="http://schemas.microsoft.com/office/drawing/2014/main" id="{4649D960-9C68-4655-A9D2-A5B6F5A2D67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71264" y="1102677"/>
            <a:ext cx="3345470" cy="1074513"/>
          </a:xfrm>
          <a:prstGeom prst="rect">
            <a:avLst/>
          </a:prstGeom>
        </p:spPr>
      </p:pic>
      <p:pic>
        <p:nvPicPr>
          <p:cNvPr id="34" name="Snagit_SNG828">
            <a:extLst>
              <a:ext uri="{FF2B5EF4-FFF2-40B4-BE49-F238E27FC236}">
                <a16:creationId xmlns:a16="http://schemas.microsoft.com/office/drawing/2014/main" id="{784CDF68-00AE-4AED-B99B-09CA952CF35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548" y="872924"/>
            <a:ext cx="3337849" cy="556308"/>
          </a:xfrm>
          <a:prstGeom prst="rect">
            <a:avLst/>
          </a:prstGeom>
        </p:spPr>
      </p:pic>
      <p:pic>
        <p:nvPicPr>
          <p:cNvPr id="20" name="Snagit_SNG809">
            <a:extLst>
              <a:ext uri="{FF2B5EF4-FFF2-40B4-BE49-F238E27FC236}">
                <a16:creationId xmlns:a16="http://schemas.microsoft.com/office/drawing/2014/main" id="{8AD954E8-B92B-4194-B649-47355881716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07716" y="4354474"/>
            <a:ext cx="3299746" cy="533446"/>
          </a:xfrm>
          <a:prstGeom prst="rect">
            <a:avLst/>
          </a:prstGeom>
        </p:spPr>
      </p:pic>
      <p:pic>
        <p:nvPicPr>
          <p:cNvPr id="16" name="Snagit_SNG802">
            <a:extLst>
              <a:ext uri="{FF2B5EF4-FFF2-40B4-BE49-F238E27FC236}">
                <a16:creationId xmlns:a16="http://schemas.microsoft.com/office/drawing/2014/main" id="{B4308638-5FF5-492B-A4E7-D587005050E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202813" y="1153729"/>
            <a:ext cx="3215919" cy="518205"/>
          </a:xfrm>
          <a:prstGeom prst="rect">
            <a:avLst/>
          </a:prstGeom>
        </p:spPr>
      </p:pic>
      <p:pic>
        <p:nvPicPr>
          <p:cNvPr id="14" name="Snagit_SNG800">
            <a:extLst>
              <a:ext uri="{FF2B5EF4-FFF2-40B4-BE49-F238E27FC236}">
                <a16:creationId xmlns:a16="http://schemas.microsoft.com/office/drawing/2014/main" id="{788D493B-7691-4BA6-8B16-1CBBB808377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407716" y="2073095"/>
            <a:ext cx="3246401" cy="525826"/>
          </a:xfrm>
          <a:prstGeom prst="rect">
            <a:avLst/>
          </a:prstGeom>
        </p:spPr>
      </p:pic>
      <p:pic>
        <p:nvPicPr>
          <p:cNvPr id="8" name="Snagit_SNG832">
            <a:extLst>
              <a:ext uri="{FF2B5EF4-FFF2-40B4-BE49-F238E27FC236}">
                <a16:creationId xmlns:a16="http://schemas.microsoft.com/office/drawing/2014/main" id="{BC98F847-C15F-4D6B-B491-8ED54AF1C8C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417804" y="2875039"/>
            <a:ext cx="3238781" cy="533446"/>
          </a:xfrm>
          <a:prstGeom prst="rect">
            <a:avLst/>
          </a:prstGeom>
        </p:spPr>
      </p:pic>
      <p:pic>
        <p:nvPicPr>
          <p:cNvPr id="10" name="Snagit_SNG836">
            <a:extLst>
              <a:ext uri="{FF2B5EF4-FFF2-40B4-BE49-F238E27FC236}">
                <a16:creationId xmlns:a16="http://schemas.microsoft.com/office/drawing/2014/main" id="{7FF5D509-BFE3-42C5-8115-EC827365939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921572" y="3772705"/>
            <a:ext cx="3208298" cy="1051651"/>
          </a:xfrm>
          <a:prstGeom prst="rect">
            <a:avLst/>
          </a:prstGeom>
        </p:spPr>
      </p:pic>
      <p:pic>
        <p:nvPicPr>
          <p:cNvPr id="35" name="Snagit_SNG836">
            <a:extLst>
              <a:ext uri="{FF2B5EF4-FFF2-40B4-BE49-F238E27FC236}">
                <a16:creationId xmlns:a16="http://schemas.microsoft.com/office/drawing/2014/main" id="{AE5DFC39-3C49-4C77-8736-31DC11F13E66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t="50000"/>
          <a:stretch/>
        </p:blipFill>
        <p:spPr>
          <a:xfrm>
            <a:off x="1532075" y="2274674"/>
            <a:ext cx="5982259" cy="9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49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30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8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9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D248B-D25E-48D7-A268-B042DA19D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Wait</a:t>
            </a:r>
            <a:r>
              <a:rPr lang="nl-NL" dirty="0"/>
              <a:t>…. </a:t>
            </a:r>
            <a:r>
              <a:rPr lang="nl-NL" dirty="0" err="1"/>
              <a:t>There</a:t>
            </a:r>
            <a:r>
              <a:rPr lang="nl-NL" dirty="0"/>
              <a:t> is more…</a:t>
            </a:r>
            <a:endParaRPr lang="en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A76F5B-CAA2-4C1F-A27E-8FA449DB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2EEDB0-32E6-455E-A785-3174D87C7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81" y="773803"/>
            <a:ext cx="2866763" cy="4022623"/>
          </a:xfrm>
          <a:prstGeom prst="rect">
            <a:avLst/>
          </a:prstGeom>
        </p:spPr>
      </p:pic>
      <p:pic>
        <p:nvPicPr>
          <p:cNvPr id="9" name="Snagit_SNG848">
            <a:extLst>
              <a:ext uri="{FF2B5EF4-FFF2-40B4-BE49-F238E27FC236}">
                <a16:creationId xmlns:a16="http://schemas.microsoft.com/office/drawing/2014/main" id="{C2AC8524-0008-4EF2-A1C0-95E4861A4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342" y="454572"/>
            <a:ext cx="2562908" cy="2496215"/>
          </a:xfrm>
          <a:prstGeom prst="rect">
            <a:avLst/>
          </a:prstGeom>
        </p:spPr>
      </p:pic>
      <p:pic>
        <p:nvPicPr>
          <p:cNvPr id="11" name="Snagit_SNG849">
            <a:extLst>
              <a:ext uri="{FF2B5EF4-FFF2-40B4-BE49-F238E27FC236}">
                <a16:creationId xmlns:a16="http://schemas.microsoft.com/office/drawing/2014/main" id="{C82D080D-869C-47B2-9279-971EB54F23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2857" y="955328"/>
            <a:ext cx="3047543" cy="2359092"/>
          </a:xfrm>
          <a:prstGeom prst="rect">
            <a:avLst/>
          </a:prstGeom>
        </p:spPr>
      </p:pic>
      <p:pic>
        <p:nvPicPr>
          <p:cNvPr id="13" name="Snagit_SNG84B">
            <a:extLst>
              <a:ext uri="{FF2B5EF4-FFF2-40B4-BE49-F238E27FC236}">
                <a16:creationId xmlns:a16="http://schemas.microsoft.com/office/drawing/2014/main" id="{F116C91F-8D10-4131-B233-E7283962BF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5837" y="3388670"/>
            <a:ext cx="3140792" cy="1466830"/>
          </a:xfrm>
          <a:prstGeom prst="rect">
            <a:avLst/>
          </a:prstGeom>
        </p:spPr>
      </p:pic>
      <p:pic>
        <p:nvPicPr>
          <p:cNvPr id="7" name="Snagit_SNG845">
            <a:extLst>
              <a:ext uri="{FF2B5EF4-FFF2-40B4-BE49-F238E27FC236}">
                <a16:creationId xmlns:a16="http://schemas.microsoft.com/office/drawing/2014/main" id="{012BB096-FC35-40B6-A54B-9F626B825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34381" y="1820176"/>
            <a:ext cx="2866763" cy="964938"/>
          </a:xfrm>
        </p:spPr>
      </p:pic>
    </p:spTree>
    <p:extLst>
      <p:ext uri="{BB962C8B-B14F-4D97-AF65-F5344CB8AC3E}">
        <p14:creationId xmlns:p14="http://schemas.microsoft.com/office/powerpoint/2010/main" val="22416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7F9EE-BE83-4F9E-B66E-95009562E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Windows </a:t>
            </a:r>
            <a:r>
              <a:rPr lang="nl-NL" dirty="0" err="1"/>
              <a:t>Sandbox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FBDF4-8F6E-4A67-966D-B3FD0A2F6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667768-850C-433A-B960-2A18B8543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Code Cafe Online - 4th May 2020</a:t>
            </a:r>
            <a:endParaRPr lang="nl-NL"/>
          </a:p>
        </p:txBody>
      </p:sp>
      <p:pic>
        <p:nvPicPr>
          <p:cNvPr id="4098" name="Picture 2" descr="image">
            <a:extLst>
              <a:ext uri="{FF2B5EF4-FFF2-40B4-BE49-F238E27FC236}">
                <a16:creationId xmlns:a16="http://schemas.microsoft.com/office/drawing/2014/main" id="{BCDCEA46-F0E4-4165-BCC8-5E872E74A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999" y="935999"/>
            <a:ext cx="8099536" cy="37812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0453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Thank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for </a:t>
            </a:r>
            <a:r>
              <a:rPr lang="nl-NL" dirty="0" err="1"/>
              <a:t>your</a:t>
            </a:r>
            <a:r>
              <a:rPr lang="nl-NL" dirty="0"/>
              <a:t> attention</a:t>
            </a:r>
            <a:br>
              <a:rPr lang="nl-NL" dirty="0"/>
            </a:br>
            <a:br>
              <a:rPr lang="nl-NL" dirty="0"/>
            </a:br>
            <a:r>
              <a:rPr lang="nl-NL" dirty="0"/>
              <a:t>I hope </a:t>
            </a:r>
            <a:r>
              <a:rPr lang="nl-NL" dirty="0" err="1"/>
              <a:t>this</a:t>
            </a:r>
            <a:r>
              <a:rPr lang="nl-NL" dirty="0"/>
              <a:t> was </a:t>
            </a:r>
            <a:r>
              <a:rPr lang="nl-NL" dirty="0" err="1"/>
              <a:t>useful</a:t>
            </a:r>
            <a:br>
              <a:rPr lang="nl-NL" dirty="0"/>
            </a:br>
            <a:br>
              <a:rPr lang="nl-NL" dirty="0"/>
            </a:br>
            <a:endParaRPr lang="nl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ECDE17-54D0-4449-9256-1701504F5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Code Cafe Online - 4th May 2020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778081767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-thema">
  <a:themeElements>
    <a:clrScheme name="Conclusion_Rood">
      <a:dk1>
        <a:srgbClr val="000000"/>
      </a:dk1>
      <a:lt1>
        <a:srgbClr val="FFFFFF"/>
      </a:lt1>
      <a:dk2>
        <a:srgbClr val="E63232"/>
      </a:dk2>
      <a:lt2>
        <a:srgbClr val="9D9D9C"/>
      </a:lt2>
      <a:accent1>
        <a:srgbClr val="00AAC8"/>
      </a:accent1>
      <a:accent2>
        <a:srgbClr val="0069B4"/>
      </a:accent2>
      <a:accent3>
        <a:srgbClr val="FFCC00"/>
      </a:accent3>
      <a:accent4>
        <a:srgbClr val="00A03C"/>
      </a:accent4>
      <a:accent5>
        <a:srgbClr val="DA4290"/>
      </a:accent5>
      <a:accent6>
        <a:srgbClr val="643C91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13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racleCloudDay2019-LucasJellena-OMC" id="{14657580-CF08-455A-8D95-D835BF686AB0}" vid="{91E25206-E304-4588-BBC6-7DF6F10804DB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CDE95304DD6F4887052858DDBAA49F" ma:contentTypeVersion="13" ma:contentTypeDescription="Een nieuw document maken." ma:contentTypeScope="" ma:versionID="d9fd95c306da4d76149521b1eb962b7f">
  <xsd:schema xmlns:xsd="http://www.w3.org/2001/XMLSchema" xmlns:xs="http://www.w3.org/2001/XMLSchema" xmlns:p="http://schemas.microsoft.com/office/2006/metadata/properties" xmlns:ns1="http://schemas.microsoft.com/sharepoint/v3" xmlns:ns3="c0096d71-547d-4042-b14d-b0c176c18ef9" xmlns:ns4="c4a3eb09-d3f0-4928-b094-498861f3a0e3" targetNamespace="http://schemas.microsoft.com/office/2006/metadata/properties" ma:root="true" ma:fieldsID="fe2f445864a7cf692e996795fbc6ac5a" ns1:_="" ns3:_="" ns4:_="">
    <xsd:import namespace="http://schemas.microsoft.com/sharepoint/v3"/>
    <xsd:import namespace="c0096d71-547d-4042-b14d-b0c176c18ef9"/>
    <xsd:import namespace="c4a3eb09-d3f0-4928-b094-498861f3a0e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EventHashCode" minOccurs="0"/>
                <xsd:element ref="ns3:MediaServiceGeneration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9" nillable="true" ma:displayName="Eigenschappen van het geïntegreerd beleid voor naleving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Actie van de gebruikersinterface van het geïntegreerd beleid voor naleving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096d71-547d-4042-b14d-b0c176c18e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a3eb09-d3f0-4928-b094-498861f3a0e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int-hash delen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92AA8425-F5F4-469D-82A4-643957FA2D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c0096d71-547d-4042-b14d-b0c176c18ef9"/>
    <ds:schemaRef ds:uri="c4a3eb09-d3f0-4928-b094-498861f3a0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2ABFFE4-C579-438D-A69E-0509785BCA6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FB97143-6A22-4F35-BB3B-18DEE4AFFE78}">
  <ds:schemaRefs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c4a3eb09-d3f0-4928-b094-498861f3a0e3"/>
    <ds:schemaRef ds:uri="http://schemas.microsoft.com/office/infopath/2007/PartnerControls"/>
    <ds:schemaRef ds:uri="c0096d71-547d-4042-b14d-b0c176c18ef9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14088</TotalTime>
  <Words>235</Words>
  <Application>Microsoft Office PowerPoint</Application>
  <PresentationFormat>On-screen Show (16:9)</PresentationFormat>
  <Paragraphs>53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Arial</vt:lpstr>
      <vt:lpstr>2_Office-thema</vt:lpstr>
      <vt:lpstr>Code Café Online    DBeaver DirectPoll Devoxx Windows Sandbox</vt:lpstr>
      <vt:lpstr>DirectPoll</vt:lpstr>
      <vt:lpstr>Devoxx</vt:lpstr>
      <vt:lpstr>Devoxx Belgium 2019</vt:lpstr>
      <vt:lpstr>Devoxx Belgium 2019</vt:lpstr>
      <vt:lpstr>Devoxx Belgium 2019 What to Watch?</vt:lpstr>
      <vt:lpstr>Wait…. There is more…</vt:lpstr>
      <vt:lpstr>Windows Sandbox</vt:lpstr>
      <vt:lpstr>Thank you for your attention  I hope this was useful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Adnan.Drina@Amis.nl;Lucas.Jellema@amis.nl</dc:creator>
  <cp:lastModifiedBy>Lucas Jellema</cp:lastModifiedBy>
  <cp:revision>139</cp:revision>
  <dcterms:created xsi:type="dcterms:W3CDTF">2015-09-09T07:34:14Z</dcterms:created>
  <dcterms:modified xsi:type="dcterms:W3CDTF">2020-05-01T07:06:10Z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0x010100D0CDE95304DD6F4887052858DDBAA49F</vt:lpwstr>
  </property>
</Properties>
</file>